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8" r:id="rId9"/>
    <p:sldId id="263" r:id="rId10"/>
    <p:sldId id="265" r:id="rId11"/>
    <p:sldId id="266" r:id="rId12"/>
    <p:sldId id="264" r:id="rId13"/>
    <p:sldId id="269" r:id="rId14"/>
    <p:sldId id="27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CE1A"/>
    <a:srgbClr val="BE60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429" autoAdjust="0"/>
    <p:restoredTop sz="79710" autoAdjust="0"/>
  </p:normalViewPr>
  <p:slideViewPr>
    <p:cSldViewPr>
      <p:cViewPr varScale="1">
        <p:scale>
          <a:sx n="69" d="100"/>
          <a:sy n="69" d="100"/>
        </p:scale>
        <p:origin x="-18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bernard\Downloads\R&#233;pertoire%20Adh&#233;rents%20master.xl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/>
          <a:lstStyle/>
          <a:p>
            <a:pPr lvl="0">
              <a:defRPr sz="2400" b="1">
                <a:solidFill>
                  <a:srgbClr val="1155CC"/>
                </a:solidFill>
              </a:defRPr>
            </a:pPr>
            <a:r>
              <a:rPr lang="fr-FR"/>
              <a:t>Adhérents du Café Pluche</a:t>
            </a:r>
          </a:p>
        </c:rich>
      </c:tx>
      <c:layout/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Stats!$B$1</c:f>
              <c:strCache>
                <c:ptCount val="1"/>
                <c:pt idx="0">
                  <c:v>Nb d'adhérents</c:v>
                </c:pt>
              </c:strCache>
            </c:strRef>
          </c:tx>
          <c:spPr>
            <a:solidFill>
              <a:srgbClr val="3366CC"/>
            </a:solidFill>
          </c:spPr>
          <c:dPt>
            <c:idx val="4"/>
            <c:spPr>
              <a:solidFill>
                <a:srgbClr val="4285F4"/>
              </a:solidFill>
            </c:spPr>
          </c:dPt>
          <c:dLbls>
            <c:dLbl>
              <c:idx val="0"/>
              <c:layout>
                <c:manualLayout>
                  <c:x val="1.3888888888888772E-3"/>
                  <c:y val="-1.8518518518518524E-2"/>
                </c:manualLayout>
              </c:layout>
              <c:showVal val="1"/>
            </c:dLbl>
            <c:dLbl>
              <c:idx val="1"/>
              <c:layout>
                <c:manualLayout>
                  <c:x val="2.7777777777777809E-3"/>
                  <c:y val="-2.2222222222222292E-2"/>
                </c:manualLayout>
              </c:layout>
              <c:showVal val="1"/>
            </c:dLbl>
            <c:dLbl>
              <c:idx val="2"/>
              <c:layout>
                <c:manualLayout>
                  <c:x val="4.1666666666666692E-3"/>
                  <c:y val="-2.5925925925925943E-2"/>
                </c:manualLayout>
              </c:layout>
              <c:showVal val="1"/>
            </c:dLbl>
            <c:dLbl>
              <c:idx val="3"/>
              <c:layout>
                <c:manualLayout>
                  <c:x val="-4.1666666666666692E-3"/>
                  <c:y val="-2.4074074074074091E-2"/>
                </c:manualLayout>
              </c:layout>
              <c:showVal val="1"/>
            </c:dLbl>
            <c:dLbl>
              <c:idx val="4"/>
              <c:layout>
                <c:manualLayout>
                  <c:x val="6.9444444444444493E-3"/>
                  <c:y val="-2.9629629629629648E-2"/>
                </c:manualLayout>
              </c:layout>
              <c:showVal val="1"/>
            </c:dLbl>
            <c:dLbl>
              <c:idx val="5"/>
              <c:layout>
                <c:manualLayout>
                  <c:x val="2.7777777777778828E-3"/>
                  <c:y val="-2.777777777777780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147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 lvl="0">
                  <a:defRPr sz="2000" b="0" i="0">
                    <a:solidFill>
                      <a:srgbClr val="7030A0"/>
                    </a:solidFill>
                  </a:defRPr>
                </a:pPr>
                <a:endParaRPr lang="fr-FR"/>
              </a:p>
            </c:txPr>
            <c:showVal val="1"/>
          </c:dLbls>
          <c:cat>
            <c:numRef>
              <c:f>Stats!$A$2:$A$7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Stats!$B$2:$B$7</c:f>
              <c:numCache>
                <c:formatCode>General</c:formatCode>
                <c:ptCount val="6"/>
                <c:pt idx="0">
                  <c:v>66</c:v>
                </c:pt>
                <c:pt idx="1">
                  <c:v>104</c:v>
                </c:pt>
                <c:pt idx="2">
                  <c:v>152</c:v>
                </c:pt>
                <c:pt idx="3">
                  <c:v>182</c:v>
                </c:pt>
                <c:pt idx="4">
                  <c:v>216</c:v>
                </c:pt>
                <c:pt idx="5">
                  <c:v>147</c:v>
                </c:pt>
              </c:numCache>
            </c:numRef>
          </c:val>
        </c:ser>
        <c:shape val="box"/>
        <c:axId val="89807872"/>
        <c:axId val="89846528"/>
        <c:axId val="0"/>
      </c:bar3DChart>
      <c:catAx>
        <c:axId val="898078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 lvl="0">
              <a:defRPr b="0"/>
            </a:pPr>
            <a:endParaRPr lang="fr-FR"/>
          </a:p>
        </c:txPr>
        <c:crossAx val="89846528"/>
        <c:crosses val="autoZero"/>
        <c:lblAlgn val="ctr"/>
        <c:lblOffset val="100"/>
      </c:catAx>
      <c:valAx>
        <c:axId val="89846528"/>
        <c:scaling>
          <c:orientation val="minMax"/>
        </c:scaling>
        <c:axPos val="l"/>
        <c:majorGridlines>
          <c:spPr>
            <a:ln>
              <a:solidFill>
                <a:srgbClr val="B7B7B7"/>
              </a:solidFill>
            </a:ln>
          </c:spPr>
        </c:majorGridlines>
        <c:numFmt formatCode="General" sourceLinked="1"/>
        <c:tickLblPos val="nextTo"/>
        <c:spPr>
          <a:ln w="47625">
            <a:noFill/>
          </a:ln>
        </c:spPr>
        <c:txPr>
          <a:bodyPr/>
          <a:lstStyle/>
          <a:p>
            <a:pPr lvl="0">
              <a:defRPr b="0"/>
            </a:pPr>
            <a:endParaRPr lang="fr-FR"/>
          </a:p>
        </c:txPr>
        <c:crossAx val="89807872"/>
        <c:crosses val="autoZero"/>
        <c:crossBetween val="between"/>
      </c:valAx>
    </c:plotArea>
    <c:plotVisOnly val="1"/>
  </c:chart>
  <c:spPr>
    <a:solidFill>
      <a:srgbClr val="D9EAD3"/>
    </a:solidFill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>
        <c:manualLayout>
          <c:layoutTarget val="inner"/>
          <c:xMode val="edge"/>
          <c:yMode val="edge"/>
          <c:x val="5.9689322748261088E-2"/>
          <c:y val="3.8626035463335137E-2"/>
          <c:w val="0.7367652207274169"/>
          <c:h val="0.64553196524587075"/>
        </c:manualLayout>
      </c:layout>
      <c:barChart>
        <c:barDir val="col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Gratuit/libre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Feuil1!$A$2:$A$7</c:f>
              <c:strCache>
                <c:ptCount val="6"/>
                <c:pt idx="0">
                  <c:v>Total</c:v>
                </c:pt>
                <c:pt idx="1">
                  <c:v>Spectacles</c:v>
                </c:pt>
                <c:pt idx="2">
                  <c:v>Conférences</c:v>
                </c:pt>
                <c:pt idx="3">
                  <c:v>Ateliers &amp; formations</c:v>
                </c:pt>
                <c:pt idx="4">
                  <c:v>Activités/séance</c:v>
                </c:pt>
                <c:pt idx="5">
                  <c:v>Soirées 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38</c:v>
                </c:pt>
                <c:pt idx="1">
                  <c:v>3</c:v>
                </c:pt>
                <c:pt idx="2">
                  <c:v>16</c:v>
                </c:pt>
                <c:pt idx="3">
                  <c:v>4</c:v>
                </c:pt>
                <c:pt idx="4">
                  <c:v>11</c:v>
                </c:pt>
                <c:pt idx="5">
                  <c:v>4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&lt;7€</c:v>
                </c:pt>
              </c:strCache>
            </c:strRef>
          </c:tx>
          <c:dLbls>
            <c:showVal val="1"/>
          </c:dLbls>
          <c:cat>
            <c:strRef>
              <c:f>Feuil1!$A$2:$A$7</c:f>
              <c:strCache>
                <c:ptCount val="6"/>
                <c:pt idx="0">
                  <c:v>Total</c:v>
                </c:pt>
                <c:pt idx="1">
                  <c:v>Spectacles</c:v>
                </c:pt>
                <c:pt idx="2">
                  <c:v>Conférences</c:v>
                </c:pt>
                <c:pt idx="3">
                  <c:v>Ateliers &amp; formations</c:v>
                </c:pt>
                <c:pt idx="4">
                  <c:v>Activités/séance</c:v>
                </c:pt>
                <c:pt idx="5">
                  <c:v>Soirées 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14</c:v>
                </c:pt>
                <c:pt idx="1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&gt;7€</c:v>
                </c:pt>
              </c:strCache>
            </c:strRef>
          </c:tx>
          <c:spPr>
            <a:solidFill>
              <a:srgbClr val="FF0000"/>
            </a:solidFill>
          </c:spPr>
          <c:dLbls>
            <c:showVal val="1"/>
          </c:dLbls>
          <c:cat>
            <c:strRef>
              <c:f>Feuil1!$A$2:$A$7</c:f>
              <c:strCache>
                <c:ptCount val="6"/>
                <c:pt idx="0">
                  <c:v>Total</c:v>
                </c:pt>
                <c:pt idx="1">
                  <c:v>Spectacles</c:v>
                </c:pt>
                <c:pt idx="2">
                  <c:v>Conférences</c:v>
                </c:pt>
                <c:pt idx="3">
                  <c:v>Ateliers &amp; formations</c:v>
                </c:pt>
                <c:pt idx="4">
                  <c:v>Activités/séance</c:v>
                </c:pt>
                <c:pt idx="5">
                  <c:v>Soirées </c:v>
                </c:pt>
              </c:strCache>
            </c:strRef>
          </c:cat>
          <c:val>
            <c:numRef>
              <c:f>Feuil1!$D$2:$D$7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3">
                  <c:v>3</c:v>
                </c:pt>
              </c:numCache>
            </c:numRef>
          </c:val>
        </c:ser>
        <c:overlap val="100"/>
        <c:axId val="139021312"/>
        <c:axId val="139039488"/>
      </c:barChart>
      <c:catAx>
        <c:axId val="139021312"/>
        <c:scaling>
          <c:orientation val="minMax"/>
        </c:scaling>
        <c:axPos val="b"/>
        <c:tickLblPos val="nextTo"/>
        <c:crossAx val="139039488"/>
        <c:crosses val="autoZero"/>
        <c:auto val="1"/>
        <c:lblAlgn val="ctr"/>
        <c:lblOffset val="100"/>
      </c:catAx>
      <c:valAx>
        <c:axId val="139039488"/>
        <c:scaling>
          <c:orientation val="minMax"/>
        </c:scaling>
        <c:axPos val="l"/>
        <c:majorGridlines/>
        <c:numFmt formatCode="General" sourceLinked="1"/>
        <c:tickLblPos val="nextTo"/>
        <c:crossAx val="139021312"/>
        <c:crosses val="autoZero"/>
        <c:crossBetween val="between"/>
        <c:majorUnit val="5"/>
      </c:valAx>
    </c:plotArea>
    <c:legend>
      <c:legendPos val="r"/>
      <c:layout/>
    </c:legend>
    <c:plotVisOnly val="1"/>
  </c:chart>
  <c:spPr>
    <a:effectLst>
      <a:outerShdw blurRad="50800" dist="50800" dir="5400000" algn="ctr" rotWithShape="0">
        <a:srgbClr val="FF0000"/>
      </a:outerShdw>
    </a:effectLst>
  </c:spPr>
  <c:txPr>
    <a:bodyPr/>
    <a:lstStyle/>
    <a:p>
      <a:pPr>
        <a:defRPr sz="1800"/>
      </a:pPr>
      <a:endParaRPr lang="fr-F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3"/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Nb activités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Feuil1!$A$2:$A$3</c:f>
              <c:strCache>
                <c:ptCount val="2"/>
                <c:pt idx="0">
                  <c:v>Prestataire</c:v>
                </c:pt>
                <c:pt idx="1">
                  <c:v>Adhérent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32</c:v>
                </c:pt>
                <c:pt idx="1">
                  <c:v>24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Répartition</a:t>
            </a:r>
            <a:r>
              <a:rPr lang="en-US" dirty="0"/>
              <a:t> des </a:t>
            </a:r>
            <a:r>
              <a:rPr lang="en-US" dirty="0" err="1" smtClean="0"/>
              <a:t>principales</a:t>
            </a:r>
            <a:r>
              <a:rPr lang="en-US" dirty="0" smtClean="0"/>
              <a:t> </a:t>
            </a:r>
            <a:r>
              <a:rPr lang="en-US" dirty="0" err="1" smtClean="0"/>
              <a:t>dépenses</a:t>
            </a:r>
            <a:r>
              <a:rPr lang="en-US" dirty="0" smtClean="0"/>
              <a:t> </a:t>
            </a:r>
            <a:r>
              <a:rPr lang="en-US" dirty="0"/>
              <a:t>2018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Répartition des principalesdépenses 2018</c:v>
                </c:pt>
              </c:strCache>
            </c:strRef>
          </c:tx>
          <c:dPt>
            <c:idx val="1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5"/>
            <c:spPr>
              <a:solidFill>
                <a:srgbClr val="BE6012"/>
              </a:solidFill>
            </c:spPr>
          </c:dPt>
          <c:dPt>
            <c:idx val="6"/>
            <c:spPr>
              <a:solidFill>
                <a:srgbClr val="02CE1A"/>
              </a:solidFill>
            </c:spPr>
          </c:dPt>
          <c:dPt>
            <c:idx val="8"/>
            <c:spPr>
              <a:solidFill>
                <a:srgbClr val="FF0000"/>
              </a:solidFill>
            </c:spPr>
          </c:dPt>
          <c:dLbls>
            <c:showPercent val="1"/>
            <c:showLeaderLines val="1"/>
          </c:dLbls>
          <c:cat>
            <c:strRef>
              <c:f>Feuil1!$A$2:$A$10</c:f>
              <c:strCache>
                <c:ptCount val="9"/>
                <c:pt idx="0">
                  <c:v>Loyers</c:v>
                </c:pt>
                <c:pt idx="1">
                  <c:v>assurance</c:v>
                </c:pt>
                <c:pt idx="2">
                  <c:v>eau+elec</c:v>
                </c:pt>
                <c:pt idx="3">
                  <c:v>internet</c:v>
                </c:pt>
                <c:pt idx="4">
                  <c:v>cachets artistes</c:v>
                </c:pt>
                <c:pt idx="5">
                  <c:v>sacem</c:v>
                </c:pt>
                <c:pt idx="6">
                  <c:v>pub</c:v>
                </c:pt>
                <c:pt idx="7">
                  <c:v>formations</c:v>
                </c:pt>
                <c:pt idx="8">
                  <c:v>achats conso</c:v>
                </c:pt>
              </c:strCache>
            </c:strRef>
          </c:cat>
          <c:val>
            <c:numRef>
              <c:f>Feuil1!$B$2:$B$10</c:f>
              <c:numCache>
                <c:formatCode>General</c:formatCode>
                <c:ptCount val="9"/>
                <c:pt idx="0">
                  <c:v>3000</c:v>
                </c:pt>
                <c:pt idx="1">
                  <c:v>395</c:v>
                </c:pt>
                <c:pt idx="2">
                  <c:v>2744</c:v>
                </c:pt>
                <c:pt idx="3">
                  <c:v>560</c:v>
                </c:pt>
                <c:pt idx="4">
                  <c:v>2504</c:v>
                </c:pt>
                <c:pt idx="5">
                  <c:v>433</c:v>
                </c:pt>
                <c:pt idx="6">
                  <c:v>455</c:v>
                </c:pt>
                <c:pt idx="7">
                  <c:v>1800</c:v>
                </c:pt>
                <c:pt idx="8">
                  <c:v>6788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Répartition</a:t>
            </a:r>
            <a:r>
              <a:rPr lang="en-US" dirty="0"/>
              <a:t> des </a:t>
            </a:r>
            <a:r>
              <a:rPr lang="en-US" dirty="0" err="1" smtClean="0"/>
              <a:t>principales</a:t>
            </a:r>
            <a:r>
              <a:rPr lang="en-US" dirty="0" smtClean="0"/>
              <a:t> </a:t>
            </a:r>
            <a:r>
              <a:rPr lang="en-US" dirty="0" err="1" smtClean="0"/>
              <a:t>dépenses</a:t>
            </a:r>
            <a:r>
              <a:rPr lang="en-US" dirty="0" smtClean="0"/>
              <a:t> </a:t>
            </a:r>
            <a:r>
              <a:rPr lang="en-US" dirty="0"/>
              <a:t>2018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Répartition des principales recettes 2018</c:v>
                </c:pt>
              </c:strCache>
            </c:strRef>
          </c:tx>
          <c:dPt>
            <c:idx val="1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5"/>
            <c:spPr>
              <a:solidFill>
                <a:srgbClr val="BE6012"/>
              </a:solidFill>
            </c:spPr>
          </c:dPt>
          <c:dPt>
            <c:idx val="6"/>
            <c:spPr>
              <a:solidFill>
                <a:srgbClr val="02CE1A"/>
              </a:solidFill>
            </c:spPr>
          </c:dPt>
          <c:dPt>
            <c:idx val="8"/>
            <c:spPr>
              <a:solidFill>
                <a:srgbClr val="FF0000"/>
              </a:solidFill>
            </c:spPr>
          </c:dPt>
          <c:dLbls>
            <c:showPercent val="1"/>
            <c:showLeaderLines val="1"/>
          </c:dLbls>
          <c:cat>
            <c:strRef>
              <c:f>Feuil1!$A$2:$A$7</c:f>
              <c:strCache>
                <c:ptCount val="6"/>
                <c:pt idx="0">
                  <c:v>bar repas</c:v>
                </c:pt>
                <c:pt idx="1">
                  <c:v>adhésions</c:v>
                </c:pt>
                <c:pt idx="2">
                  <c:v>agence culturelle</c:v>
                </c:pt>
                <c:pt idx="3">
                  <c:v>subventions</c:v>
                </c:pt>
                <c:pt idx="4">
                  <c:v>dons</c:v>
                </c:pt>
                <c:pt idx="5">
                  <c:v>Entrées spectacle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17126</c:v>
                </c:pt>
                <c:pt idx="1">
                  <c:v>1839</c:v>
                </c:pt>
                <c:pt idx="2">
                  <c:v>2000</c:v>
                </c:pt>
                <c:pt idx="3">
                  <c:v>2000</c:v>
                </c:pt>
                <c:pt idx="4">
                  <c:v>870</c:v>
                </c:pt>
                <c:pt idx="5">
                  <c:v>2035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0.09838</cdr:x>
      <cdr:y>0.1535</cdr:y>
    </cdr:from>
    <cdr:to>
      <cdr:x>0.63387</cdr:x>
      <cdr:y>0.1955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899592" y="1052736"/>
          <a:ext cx="4896544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600" b="1" dirty="0" smtClean="0"/>
            <a:t>2018: 109 femmes, 107 hommes (dont 51 familles)</a:t>
          </a:r>
          <a:endParaRPr lang="fr-FR" sz="1600" b="1" dirty="0"/>
        </a:p>
      </cdr:txBody>
    </cdr:sp>
  </cdr:relSizeAnchor>
  <cdr:relSizeAnchor xmlns:cdr="http://schemas.openxmlformats.org/drawingml/2006/chartDrawing">
    <cdr:from>
      <cdr:x>0.61812</cdr:x>
      <cdr:y>0.185</cdr:y>
    </cdr:from>
    <cdr:to>
      <cdr:x>0.69687</cdr:x>
      <cdr:y>0.19167</cdr:y>
    </cdr:to>
    <cdr:sp macro="" textlink="">
      <cdr:nvSpPr>
        <cdr:cNvPr id="4" name="Connecteur droit avec flèche 3"/>
        <cdr:cNvSpPr/>
      </cdr:nvSpPr>
      <cdr:spPr>
        <a:xfrm xmlns:a="http://schemas.openxmlformats.org/drawingml/2006/main" flipH="1" flipV="1">
          <a:off x="5652087" y="1268728"/>
          <a:ext cx="720112" cy="4571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8422F-8B57-4D79-B284-1BE4A26AD92E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B44FC-26FD-49A5-B435-275CF493DB3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B44FC-26FD-49A5-B435-275CF493DB38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B44FC-26FD-49A5-B435-275CF493DB38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="1" baseline="0" dirty="0" smtClean="0"/>
              <a:t>Société</a:t>
            </a:r>
            <a:r>
              <a:rPr lang="fr-FR" baseline="0" dirty="0" smtClean="0"/>
              <a:t>: photovoltaïque en Dordogne, biodiversité des zones humides, JEU, reconnaissance des plantes, L’abattoir à la ferme, conférence gesticulée,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baseline="0" dirty="0" smtClean="0"/>
              <a:t>Culture ???</a:t>
            </a:r>
            <a:r>
              <a:rPr lang="fr-FR" baseline="0" dirty="0" smtClean="0"/>
              <a:t>: Rêves, numérologie, Psychanalyse dans la cité</a:t>
            </a:r>
          </a:p>
          <a:p>
            <a:r>
              <a:rPr lang="fr-FR" b="1" dirty="0" smtClean="0"/>
              <a:t>Culture histoire</a:t>
            </a:r>
            <a:r>
              <a:rPr lang="fr-FR" dirty="0" smtClean="0"/>
              <a:t>: Croisades,</a:t>
            </a:r>
            <a:r>
              <a:rPr lang="fr-FR" baseline="0" dirty="0" smtClean="0"/>
              <a:t> Troubadours, Lawrence d’Arabie, l’occitan pour les nuls, Les filles du Roy</a:t>
            </a:r>
          </a:p>
          <a:p>
            <a:r>
              <a:rPr lang="fr-FR" b="1" baseline="0" dirty="0" smtClean="0"/>
              <a:t>Expos</a:t>
            </a:r>
            <a:r>
              <a:rPr lang="fr-FR" baseline="0" dirty="0" smtClean="0"/>
              <a:t>: Perrine </a:t>
            </a:r>
            <a:r>
              <a:rPr lang="fr-FR" baseline="0" dirty="0" err="1" smtClean="0"/>
              <a:t>Degrie</a:t>
            </a:r>
            <a:r>
              <a:rPr lang="fr-FR" baseline="0" dirty="0" smtClean="0"/>
              <a:t>, Virginie Roussel, Philippe </a:t>
            </a:r>
            <a:r>
              <a:rPr lang="fr-FR" baseline="0" dirty="0" err="1" smtClean="0"/>
              <a:t>Debas</a:t>
            </a:r>
            <a:r>
              <a:rPr lang="fr-FR" baseline="0" dirty="0" smtClean="0"/>
              <a:t>, Pierre Millet, Nadette </a:t>
            </a:r>
            <a:r>
              <a:rPr lang="fr-FR" baseline="0" dirty="0" err="1" smtClean="0"/>
              <a:t>Bretonnet</a:t>
            </a:r>
            <a:r>
              <a:rPr lang="fr-FR" baseline="0" dirty="0" smtClean="0"/>
              <a:t>, Alain Clochard, Cyril </a:t>
            </a:r>
            <a:r>
              <a:rPr lang="fr-FR" baseline="0" dirty="0" err="1" smtClean="0"/>
              <a:t>Lagorce</a:t>
            </a:r>
            <a:r>
              <a:rPr lang="fr-FR" baseline="0" dirty="0" smtClean="0"/>
              <a:t>, (IFF) Michel </a:t>
            </a:r>
            <a:r>
              <a:rPr lang="fr-FR" baseline="0" dirty="0" err="1" smtClean="0"/>
              <a:t>Cebular</a:t>
            </a:r>
            <a:r>
              <a:rPr lang="fr-FR" baseline="0" dirty="0" smtClean="0"/>
              <a:t>, Catherine Sultan-</a:t>
            </a:r>
            <a:r>
              <a:rPr lang="fr-FR" baseline="0" dirty="0" err="1" smtClean="0"/>
              <a:t>Sow</a:t>
            </a:r>
            <a:r>
              <a:rPr lang="fr-FR" baseline="0" dirty="0" smtClean="0"/>
              <a:t>, Mises à nu, Alain Delmas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baseline="0" dirty="0" smtClean="0"/>
              <a:t>Une heure avec</a:t>
            </a:r>
            <a:r>
              <a:rPr lang="fr-FR" baseline="0" dirty="0" smtClean="0"/>
              <a:t>: démarré en fin d’année v devenir </a:t>
            </a:r>
            <a:r>
              <a:rPr lang="fr-FR" baseline="0" dirty="0" err="1" smtClean="0"/>
              <a:t>rV</a:t>
            </a:r>
            <a:r>
              <a:rPr lang="fr-FR" baseline="0" dirty="0" smtClean="0"/>
              <a:t> réguliers Catherine Sultan-</a:t>
            </a:r>
            <a:r>
              <a:rPr lang="fr-FR" baseline="0" dirty="0" err="1" smtClean="0"/>
              <a:t>Sow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alain</a:t>
            </a:r>
            <a:r>
              <a:rPr lang="fr-FR" baseline="0" dirty="0" smtClean="0"/>
              <a:t> Delmas </a:t>
            </a:r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B44FC-26FD-49A5-B435-275CF493DB38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Réveillon de noël annulé</a:t>
            </a:r>
          </a:p>
          <a:p>
            <a:r>
              <a:rPr lang="fr-FR" dirty="0" smtClean="0"/>
              <a:t>Concert</a:t>
            </a:r>
            <a:r>
              <a:rPr lang="fr-FR" baseline="0" dirty="0" smtClean="0"/>
              <a:t> bas-Duo annulé</a:t>
            </a:r>
          </a:p>
          <a:p>
            <a:r>
              <a:rPr lang="fr-FR" baseline="0" dirty="0" smtClean="0"/>
              <a:t>Concerts Pie swing, </a:t>
            </a:r>
            <a:r>
              <a:rPr lang="fr-FR" baseline="0" dirty="0" err="1" smtClean="0"/>
              <a:t>bittersweet</a:t>
            </a:r>
            <a:r>
              <a:rPr lang="fr-FR" baseline="0" dirty="0" smtClean="0"/>
              <a:t>, karaoké, </a:t>
            </a:r>
            <a:r>
              <a:rPr lang="fr-FR" baseline="0" dirty="0" err="1" smtClean="0"/>
              <a:t>Avek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Dotie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bart</a:t>
            </a:r>
            <a:r>
              <a:rPr lang="fr-FR" baseline="0" dirty="0" smtClean="0"/>
              <a:t>, Chansons d’eux (5 à 6€ et 1 gratuit)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Contes-</a:t>
            </a:r>
            <a:r>
              <a:rPr lang="fr-FR" baseline="0" dirty="0" err="1" smtClean="0"/>
              <a:t>Enoisage</a:t>
            </a:r>
            <a:r>
              <a:rPr lang="fr-FR" baseline="0" dirty="0" smtClean="0"/>
              <a:t>, Contes d’Orient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Ateliers: danse africaine , linogravure, prendre soin de soi, </a:t>
            </a:r>
            <a:r>
              <a:rPr lang="fr-FR" baseline="0" dirty="0" err="1" smtClean="0"/>
              <a:t>Ecrivants</a:t>
            </a:r>
            <a:r>
              <a:rPr lang="fr-FR" baseline="0" dirty="0" smtClean="0"/>
              <a:t> au </a:t>
            </a:r>
            <a:r>
              <a:rPr lang="fr-FR" baseline="0" dirty="0" err="1" smtClean="0"/>
              <a:t>coeur</a:t>
            </a:r>
            <a:r>
              <a:rPr lang="fr-FR" baseline="0" dirty="0" smtClean="0"/>
              <a:t> des mots, Kevin Castagna, Jeux, Photo</a:t>
            </a:r>
            <a:endParaRPr lang="fr-FR" dirty="0" smtClean="0"/>
          </a:p>
          <a:p>
            <a:r>
              <a:rPr lang="fr-FR" baseline="0" dirty="0" smtClean="0"/>
              <a:t>Concerts d’été: Tontons vilains, Miguel, </a:t>
            </a:r>
            <a:r>
              <a:rPr lang="fr-FR" baseline="0" dirty="0" err="1" smtClean="0"/>
              <a:t>Improbubble</a:t>
            </a:r>
            <a:r>
              <a:rPr lang="fr-FR" baseline="0" dirty="0" smtClean="0"/>
              <a:t> band</a:t>
            </a:r>
          </a:p>
          <a:p>
            <a:r>
              <a:rPr lang="fr-FR" baseline="0" dirty="0" smtClean="0"/>
              <a:t>3 théâtres: Boucherie du bonheur, Paulette Dekker, Couple ouvert à 2 battants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B44FC-26FD-49A5-B435-275CF493DB38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B44FC-26FD-49A5-B435-275CF493DB38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B44FC-26FD-49A5-B435-275CF493DB38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Paniers bio :</a:t>
            </a:r>
            <a:r>
              <a:rPr lang="fr-FR" dirty="0" err="1" smtClean="0"/>
              <a:t>Seb</a:t>
            </a:r>
            <a:r>
              <a:rPr lang="fr-FR" dirty="0" smtClean="0"/>
              <a:t>, Thérèse, pain, chèvres</a:t>
            </a:r>
          </a:p>
          <a:p>
            <a:r>
              <a:rPr lang="fr-FR" dirty="0" smtClean="0"/>
              <a:t>Correspondants</a:t>
            </a:r>
            <a:r>
              <a:rPr lang="fr-FR" baseline="0" dirty="0" smtClean="0"/>
              <a:t> CCPR Animation territoire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B44FC-26FD-49A5-B435-275CF493DB38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CFB377-F297-491D-B238-77B3B492D897}" type="datetimeFigureOut">
              <a:rPr lang="fr-FR" smtClean="0"/>
              <a:pPr/>
              <a:t>17/03/2019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35FFF8-03B6-4FC5-BE9F-C398A84F35F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08012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 smtClean="0"/>
              <a:t>Rapport d’activités 2018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4077072"/>
            <a:ext cx="6400800" cy="230425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fr-FR" dirty="0" smtClean="0"/>
          </a:p>
          <a:p>
            <a:pPr algn="ctr"/>
            <a:r>
              <a:rPr lang="fr-FR" b="1" dirty="0" smtClean="0">
                <a:solidFill>
                  <a:srgbClr val="0070C0"/>
                </a:solidFill>
              </a:rPr>
              <a:t>Adhérents</a:t>
            </a:r>
          </a:p>
          <a:p>
            <a:pPr algn="ctr"/>
            <a:r>
              <a:rPr lang="fr-FR" b="1" dirty="0" smtClean="0">
                <a:solidFill>
                  <a:srgbClr val="0070C0"/>
                </a:solidFill>
              </a:rPr>
              <a:t>Activités</a:t>
            </a:r>
          </a:p>
          <a:p>
            <a:pPr algn="ctr"/>
            <a:r>
              <a:rPr lang="fr-FR" b="1" dirty="0" smtClean="0">
                <a:solidFill>
                  <a:srgbClr val="0070C0"/>
                </a:solidFill>
              </a:rPr>
              <a:t>Bilan financier</a:t>
            </a: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4" name="Image 3" descr="logo-de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1628800"/>
            <a:ext cx="2273300" cy="227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Les activités du café en 2018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96855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fr-FR" sz="3600" b="1" dirty="0" smtClean="0"/>
              <a:t>Les activités permanentes </a:t>
            </a:r>
          </a:p>
          <a:p>
            <a:pPr>
              <a:lnSpc>
                <a:spcPct val="170000"/>
              </a:lnSpc>
            </a:pPr>
            <a:r>
              <a:rPr lang="fr-FR" sz="3600" b="1" dirty="0" smtClean="0"/>
              <a:t>Les conférences/rencontres/échanges</a:t>
            </a:r>
          </a:p>
          <a:p>
            <a:pPr>
              <a:lnSpc>
                <a:spcPct val="170000"/>
              </a:lnSpc>
            </a:pPr>
            <a:r>
              <a:rPr lang="fr-FR" sz="3600" b="1" dirty="0" smtClean="0"/>
              <a:t>Les spectacles vivants et activités festives</a:t>
            </a:r>
          </a:p>
          <a:p>
            <a:pPr>
              <a:lnSpc>
                <a:spcPct val="170000"/>
              </a:lnSpc>
            </a:pPr>
            <a:r>
              <a:rPr lang="fr-FR" sz="3600" b="1" dirty="0" smtClean="0"/>
              <a:t>Bar et restauration</a:t>
            </a:r>
          </a:p>
          <a:p>
            <a:pPr>
              <a:lnSpc>
                <a:spcPct val="170000"/>
              </a:lnSpc>
            </a:pPr>
            <a:r>
              <a:rPr lang="fr-FR" sz="3600" b="1" dirty="0" smtClean="0"/>
              <a:t>Partenaires et institutions</a:t>
            </a:r>
          </a:p>
          <a:p>
            <a:pPr>
              <a:lnSpc>
                <a:spcPct val="170000"/>
              </a:lnSpc>
            </a:pPr>
            <a:r>
              <a:rPr lang="fr-FR" sz="3600" b="1" dirty="0" smtClean="0"/>
              <a:t>Stages et formations</a:t>
            </a:r>
          </a:p>
          <a:p>
            <a:pPr>
              <a:lnSpc>
                <a:spcPct val="170000"/>
              </a:lnSpc>
              <a:buNone/>
            </a:pPr>
            <a:endParaRPr lang="fr-FR" sz="3600" b="1" dirty="0" smtClean="0"/>
          </a:p>
          <a:p>
            <a:pPr lvl="1">
              <a:buNone/>
            </a:pPr>
            <a:r>
              <a:rPr lang="fr-FR" sz="2400" dirty="0" smtClean="0"/>
              <a:t>						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Les activités permanentes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836712"/>
            <a:ext cx="8503920" cy="5904656"/>
          </a:xfrm>
        </p:spPr>
        <p:txBody>
          <a:bodyPr>
            <a:normAutofit lnSpcReduction="10000"/>
          </a:bodyPr>
          <a:lstStyle/>
          <a:p>
            <a:r>
              <a:rPr lang="fr-FR" sz="1800" b="1" dirty="0" smtClean="0"/>
              <a:t>Les activités qui fonctionnent bien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Les permanences du lundi et du vendredi (</a:t>
            </a:r>
            <a:r>
              <a:rPr lang="fr-FR" sz="1800" dirty="0" err="1" smtClean="0"/>
              <a:t>Tea</a:t>
            </a:r>
            <a:r>
              <a:rPr lang="fr-FR" sz="1800" dirty="0" smtClean="0"/>
              <a:t> time, autour de la laine, couture, zéro déchet)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Les cours de danse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Les percussions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Le Qi-Gong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La marche nordique</a:t>
            </a:r>
            <a:endParaRPr lang="fr-FR" sz="1800" dirty="0" smtClean="0"/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Café Philo</a:t>
            </a:r>
          </a:p>
          <a:p>
            <a:r>
              <a:rPr lang="fr-FR" sz="1800" b="1" dirty="0" smtClean="0"/>
              <a:t>Les nouvelles activités en plein essor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Jeux écriture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Atelier arts plastiques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Ecrivain public</a:t>
            </a:r>
          </a:p>
          <a:p>
            <a:pPr lvl="1"/>
            <a:r>
              <a:rPr lang="fr-FR" sz="1800" dirty="0" err="1" smtClean="0"/>
              <a:t>Dimanchenjeux</a:t>
            </a:r>
            <a:endParaRPr lang="fr-FR" sz="1800" dirty="0" smtClean="0">
              <a:solidFill>
                <a:schemeClr val="tx1"/>
              </a:solidFill>
            </a:endParaRPr>
          </a:p>
          <a:p>
            <a:r>
              <a:rPr lang="fr-FR" sz="1800" b="1" dirty="0" smtClean="0"/>
              <a:t>Celles qui ont un peu de mal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Age de faire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Café à table</a:t>
            </a:r>
          </a:p>
          <a:p>
            <a:r>
              <a:rPr lang="fr-FR" sz="1800" b="1" dirty="0" smtClean="0"/>
              <a:t>Les confidentielles…</a:t>
            </a:r>
          </a:p>
          <a:p>
            <a:pPr lvl="1"/>
            <a:r>
              <a:rPr lang="fr-FR" sz="1800" dirty="0" smtClean="0">
                <a:solidFill>
                  <a:schemeClr val="tx1"/>
                </a:solidFill>
              </a:rPr>
              <a:t>Les copains d’abord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704088"/>
            <a:ext cx="8964488" cy="1143000"/>
          </a:xfrm>
        </p:spPr>
        <p:txBody>
          <a:bodyPr>
            <a:noAutofit/>
          </a:bodyPr>
          <a:lstStyle/>
          <a:p>
            <a:r>
              <a:rPr lang="fr-FR" sz="4400" b="1" dirty="0" smtClean="0"/>
              <a:t>Les conférences/rencontres/échanges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6 Société </a:t>
            </a:r>
          </a:p>
          <a:p>
            <a:r>
              <a:rPr lang="fr-FR" sz="3600" dirty="0" smtClean="0"/>
              <a:t>3 Culture</a:t>
            </a:r>
          </a:p>
          <a:p>
            <a:r>
              <a:rPr lang="fr-FR" sz="3600" dirty="0" smtClean="0"/>
              <a:t>5 Histoire</a:t>
            </a:r>
          </a:p>
          <a:p>
            <a:r>
              <a:rPr lang="fr-FR" sz="3600" dirty="0" smtClean="0"/>
              <a:t>11 Expos</a:t>
            </a:r>
          </a:p>
          <a:p>
            <a:r>
              <a:rPr lang="fr-FR" sz="3600" dirty="0" smtClean="0"/>
              <a:t>2 Une heure avec….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840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Les spectacles vivants et activités festives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6 Concerts (4 subventionnés)</a:t>
            </a:r>
          </a:p>
          <a:p>
            <a:r>
              <a:rPr lang="fr-FR" dirty="0" smtClean="0"/>
              <a:t>3 Théâtres (2 subventionnés)</a:t>
            </a:r>
          </a:p>
          <a:p>
            <a:r>
              <a:rPr lang="fr-FR" dirty="0" smtClean="0"/>
              <a:t>2 Soirées dansantes  (solidarité  café)</a:t>
            </a:r>
          </a:p>
          <a:p>
            <a:r>
              <a:rPr lang="fr-FR" dirty="0" smtClean="0"/>
              <a:t>2 Soirée Contes</a:t>
            </a:r>
          </a:p>
          <a:p>
            <a:r>
              <a:rPr lang="fr-FR" dirty="0" smtClean="0"/>
              <a:t>7 Animations/ateliers </a:t>
            </a:r>
          </a:p>
          <a:p>
            <a:r>
              <a:rPr lang="fr-FR" dirty="0" smtClean="0"/>
              <a:t>Fête de la musique + 2 concerts d’été </a:t>
            </a:r>
          </a:p>
          <a:p>
            <a:r>
              <a:rPr lang="fr-FR" dirty="0" smtClean="0"/>
              <a:t>2 Réveillons solidaires de Fin d’année 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889248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Entrées Adhérent (hors restauration)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9144000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Animation des activités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Activités de Bar - restauration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492896"/>
            <a:ext cx="9144000" cy="3384376"/>
          </a:xfrm>
        </p:spPr>
        <p:txBody>
          <a:bodyPr>
            <a:normAutofit/>
          </a:bodyPr>
          <a:lstStyle/>
          <a:p>
            <a:r>
              <a:rPr lang="fr-FR" sz="3600" dirty="0" smtClean="0"/>
              <a:t>La petite restauration et repas évènements</a:t>
            </a:r>
          </a:p>
          <a:p>
            <a:r>
              <a:rPr lang="fr-FR" sz="3600" dirty="0" smtClean="0"/>
              <a:t>Les Brunch d’été</a:t>
            </a:r>
          </a:p>
          <a:p>
            <a:r>
              <a:rPr lang="fr-FR" sz="3600" dirty="0" smtClean="0"/>
              <a:t>La permanence « fête d’</a:t>
            </a:r>
            <a:r>
              <a:rPr lang="fr-FR" sz="3600" dirty="0" err="1" smtClean="0"/>
              <a:t>Epeluche</a:t>
            </a:r>
            <a:r>
              <a:rPr lang="fr-FR" sz="3600" dirty="0" smtClean="0"/>
              <a:t> »</a:t>
            </a:r>
          </a:p>
          <a:p>
            <a:r>
              <a:rPr lang="fr-FR" sz="3600" dirty="0" smtClean="0"/>
              <a:t>La taverne du dimanche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38368"/>
          </a:xfrm>
        </p:spPr>
        <p:txBody>
          <a:bodyPr/>
          <a:lstStyle/>
          <a:p>
            <a:pPr algn="ctr"/>
            <a:r>
              <a:rPr lang="fr-FR" dirty="0" smtClean="0"/>
              <a:t>Partenaires du café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r>
              <a:rPr lang="fr-FR" dirty="0" smtClean="0"/>
              <a:t>Le café est de mieux en mieux considéré par les différents acteurs publics du territoire</a:t>
            </a:r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Le café est partenaire d’associations (Comité des fêtes/Amicale Laïque </a:t>
            </a:r>
            <a:r>
              <a:rPr lang="fr-FR" dirty="0" err="1" smtClean="0"/>
              <a:t>Epeluche</a:t>
            </a:r>
            <a:r>
              <a:rPr lang="fr-FR" dirty="0" smtClean="0"/>
              <a:t> , IFF) et de producteurs locaux Ferme du </a:t>
            </a:r>
            <a:r>
              <a:rPr lang="fr-FR" dirty="0" err="1" smtClean="0"/>
              <a:t>Bouquinet</a:t>
            </a:r>
            <a:r>
              <a:rPr lang="fr-FR" dirty="0" smtClean="0"/>
              <a:t>/</a:t>
            </a:r>
            <a:r>
              <a:rPr lang="fr-FR" dirty="0" err="1" smtClean="0"/>
              <a:t>Sebastien</a:t>
            </a:r>
            <a:r>
              <a:rPr lang="fr-FR" dirty="0" smtClean="0"/>
              <a:t>, </a:t>
            </a:r>
            <a:r>
              <a:rPr lang="fr-FR" dirty="0" err="1" smtClean="0"/>
              <a:t>Ecoferme</a:t>
            </a:r>
            <a:r>
              <a:rPr lang="fr-FR" dirty="0" smtClean="0"/>
              <a:t> de l’Azuré/ Clarisse, Au fil de la double/Thérèse) et d’autres à venir</a:t>
            </a:r>
          </a:p>
          <a:p>
            <a:endParaRPr lang="fr-FR" dirty="0"/>
          </a:p>
        </p:txBody>
      </p:sp>
      <p:pic>
        <p:nvPicPr>
          <p:cNvPr id="4" name="Image 3" descr="agence culturel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348880"/>
            <a:ext cx="1930280" cy="864096"/>
          </a:xfrm>
          <a:prstGeom prst="rect">
            <a:avLst/>
          </a:prstGeom>
        </p:spPr>
      </p:pic>
      <p:pic>
        <p:nvPicPr>
          <p:cNvPr id="5" name="Image 4" descr="MEN_FDVA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9792" y="2446622"/>
            <a:ext cx="1080120" cy="733061"/>
          </a:xfrm>
          <a:prstGeom prst="rect">
            <a:avLst/>
          </a:prstGeom>
        </p:spPr>
      </p:pic>
      <p:pic>
        <p:nvPicPr>
          <p:cNvPr id="9" name="Image 8" descr="bafa26bd981bf58920d26893bccf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2564904"/>
            <a:ext cx="1717865" cy="651604"/>
          </a:xfrm>
          <a:prstGeom prst="rect">
            <a:avLst/>
          </a:prstGeom>
        </p:spPr>
      </p:pic>
      <p:pic>
        <p:nvPicPr>
          <p:cNvPr id="10" name="Image 9" descr="téléchargement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08304" y="2276872"/>
            <a:ext cx="876300" cy="895350"/>
          </a:xfrm>
          <a:prstGeom prst="rect">
            <a:avLst/>
          </a:prstGeom>
        </p:spPr>
      </p:pic>
      <p:pic>
        <p:nvPicPr>
          <p:cNvPr id="11" name="Image 10" descr="téléchargemen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2348880"/>
            <a:ext cx="8191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Stages et formations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Communication bienveillante  (payante)</a:t>
            </a:r>
          </a:p>
          <a:p>
            <a:r>
              <a:rPr lang="fr-FR" dirty="0" smtClean="0"/>
              <a:t>S’approprier les rôles en réunion (Subventionnée)</a:t>
            </a:r>
          </a:p>
          <a:p>
            <a:r>
              <a:rPr lang="fr-FR" dirty="0" smtClean="0"/>
              <a:t>Susciter le bénévolat (subventionnée)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Bravo les bénévoles, celles et ceux qui….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25768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Animent (organisateurs, programmateurs, animateurs, référents…)</a:t>
            </a:r>
          </a:p>
          <a:p>
            <a:r>
              <a:rPr lang="fr-FR" dirty="0" smtClean="0"/>
              <a:t>Cuisinent</a:t>
            </a:r>
          </a:p>
          <a:p>
            <a:r>
              <a:rPr lang="fr-FR" dirty="0" smtClean="0"/>
              <a:t>Nettoient </a:t>
            </a:r>
          </a:p>
          <a:p>
            <a:r>
              <a:rPr lang="fr-FR" dirty="0" smtClean="0"/>
              <a:t>Rangent</a:t>
            </a:r>
          </a:p>
          <a:p>
            <a:r>
              <a:rPr lang="fr-FR" dirty="0" smtClean="0"/>
              <a:t>Communiquent </a:t>
            </a:r>
          </a:p>
          <a:p>
            <a:r>
              <a:rPr lang="fr-FR" dirty="0" smtClean="0"/>
              <a:t>Affichent </a:t>
            </a:r>
          </a:p>
          <a:p>
            <a:r>
              <a:rPr lang="fr-FR" dirty="0" smtClean="0"/>
              <a:t>Participent aux réunions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Bilan financier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Bilan financier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1496</TotalTime>
  <Words>531</Words>
  <Application>Microsoft Office PowerPoint</Application>
  <PresentationFormat>Affichage à l'écran (4:3)</PresentationFormat>
  <Paragraphs>104</Paragraphs>
  <Slides>14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Débit</vt:lpstr>
      <vt:lpstr>Rapport d’activités 2018</vt:lpstr>
      <vt:lpstr>Diapositive 2</vt:lpstr>
      <vt:lpstr>Les activités du café en 2018</vt:lpstr>
      <vt:lpstr>Les activités permanentes</vt:lpstr>
      <vt:lpstr>Les conférences/rencontres/échanges</vt:lpstr>
      <vt:lpstr>Les spectacles vivants et activités festives</vt:lpstr>
      <vt:lpstr>  Entrées Adhérent (hors restauration)</vt:lpstr>
      <vt:lpstr>Animation des activités</vt:lpstr>
      <vt:lpstr>Activités de Bar - restauration</vt:lpstr>
      <vt:lpstr>Partenaires du café</vt:lpstr>
      <vt:lpstr>Stages et formations</vt:lpstr>
      <vt:lpstr>Bravo les bénévoles, celles et ceux qui….</vt:lpstr>
      <vt:lpstr>Bilan financier</vt:lpstr>
      <vt:lpstr>Bilan financier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d’activité 2018</dc:title>
  <dc:creator>bernard</dc:creator>
  <cp:lastModifiedBy>bernard</cp:lastModifiedBy>
  <cp:revision>13</cp:revision>
  <dcterms:created xsi:type="dcterms:W3CDTF">2019-03-10T14:15:59Z</dcterms:created>
  <dcterms:modified xsi:type="dcterms:W3CDTF">2019-03-17T11:29:24Z</dcterms:modified>
</cp:coreProperties>
</file>